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67" r:id="rId6"/>
    <p:sldId id="268" r:id="rId7"/>
    <p:sldId id="261" r:id="rId8"/>
    <p:sldId id="262" r:id="rId9"/>
    <p:sldId id="263" r:id="rId10"/>
    <p:sldId id="264" r:id="rId11"/>
    <p:sldId id="265" r:id="rId12"/>
    <p:sldId id="266" r:id="rId13"/>
    <p:sldId id="259" r:id="rId14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20D5F"/>
    <a:srgbClr val="44CF3D"/>
    <a:srgbClr val="1B0A4A"/>
    <a:srgbClr val="1D0B51"/>
    <a:srgbClr val="FF9900"/>
    <a:srgbClr val="52321D"/>
    <a:srgbClr val="FFA20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184" autoAdjust="0"/>
    <p:restoredTop sz="94660"/>
  </p:normalViewPr>
  <p:slideViewPr>
    <p:cSldViewPr snapToGrid="0" showGuides="1">
      <p:cViewPr varScale="1">
        <p:scale>
          <a:sx n="82" d="100"/>
          <a:sy n="82" d="100"/>
        </p:scale>
        <p:origin x="528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5945F5-4F24-4C40-8986-4A4D3EC141AB}" type="datetimeFigureOut">
              <a:rPr lang="ru-RU" smtClean="0"/>
              <a:t>17.01.2022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EB084-6FC0-4E8C-897D-E58150BEC07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461898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5945F5-4F24-4C40-8986-4A4D3EC141AB}" type="datetimeFigureOut">
              <a:rPr lang="ru-RU" smtClean="0"/>
              <a:t>17.01.2022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EB084-6FC0-4E8C-897D-E58150BEC07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051739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5945F5-4F24-4C40-8986-4A4D3EC141AB}" type="datetimeFigureOut">
              <a:rPr lang="ru-RU" smtClean="0"/>
              <a:t>17.01.2022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EB084-6FC0-4E8C-897D-E58150BEC07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022575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5945F5-4F24-4C40-8986-4A4D3EC141AB}" type="datetimeFigureOut">
              <a:rPr lang="ru-RU" smtClean="0"/>
              <a:t>17.01.2022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EB084-6FC0-4E8C-897D-E58150BEC07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633010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5945F5-4F24-4C40-8986-4A4D3EC141AB}" type="datetimeFigureOut">
              <a:rPr lang="ru-RU" smtClean="0"/>
              <a:t>17.01.2022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EB084-6FC0-4E8C-897D-E58150BEC07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114374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5945F5-4F24-4C40-8986-4A4D3EC141AB}" type="datetimeFigureOut">
              <a:rPr lang="ru-RU" smtClean="0"/>
              <a:t>17.01.2022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EB084-6FC0-4E8C-897D-E58150BEC07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495244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5945F5-4F24-4C40-8986-4A4D3EC141AB}" type="datetimeFigureOut">
              <a:rPr lang="ru-RU" smtClean="0"/>
              <a:t>17.01.2022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EB084-6FC0-4E8C-897D-E58150BEC07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66979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5945F5-4F24-4C40-8986-4A4D3EC141AB}" type="datetimeFigureOut">
              <a:rPr lang="ru-RU" smtClean="0"/>
              <a:t>17.01.2022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EB084-6FC0-4E8C-897D-E58150BEC07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007997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5945F5-4F24-4C40-8986-4A4D3EC141AB}" type="datetimeFigureOut">
              <a:rPr lang="ru-RU" smtClean="0"/>
              <a:t>17.01.2022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EB084-6FC0-4E8C-897D-E58150BEC07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235073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5945F5-4F24-4C40-8986-4A4D3EC141AB}" type="datetimeFigureOut">
              <a:rPr lang="ru-RU" smtClean="0"/>
              <a:t>17.01.2022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EB084-6FC0-4E8C-897D-E58150BEC07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305306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5945F5-4F24-4C40-8986-4A4D3EC141AB}" type="datetimeFigureOut">
              <a:rPr lang="ru-RU" smtClean="0"/>
              <a:t>17.01.2022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EB084-6FC0-4E8C-897D-E58150BEC07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28648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5945F5-4F24-4C40-8986-4A4D3EC141AB}" type="datetimeFigureOut">
              <a:rPr lang="ru-RU" smtClean="0"/>
              <a:t>17.01.2022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9EB084-6FC0-4E8C-897D-E58150BEC07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947015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109" y="-948414"/>
            <a:ext cx="10489782" cy="590050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760790" y="553206"/>
            <a:ext cx="2780321" cy="193899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762000"/>
            </a:sp3d>
          </a:bodyPr>
          <a:lstStyle/>
          <a:p>
            <a:pPr algn="ctr"/>
            <a:r>
              <a:rPr lang="en-US" sz="6000" dirty="0">
                <a:solidFill>
                  <a:srgbClr val="FF990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  <a:latin typeface="Amiri" panose="00000500000000000000" pitchFamily="2" charset="-78"/>
                <a:cs typeface="Amiri" panose="00000500000000000000" pitchFamily="2" charset="-78"/>
              </a:rPr>
              <a:t>River</a:t>
            </a:r>
          </a:p>
          <a:p>
            <a:pPr algn="ctr"/>
            <a:r>
              <a:rPr lang="en-US" sz="6000" dirty="0" err="1">
                <a:solidFill>
                  <a:srgbClr val="FF990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  <a:latin typeface="Amiri" panose="00000500000000000000" pitchFamily="2" charset="-78"/>
                <a:cs typeface="Amiri" panose="00000500000000000000" pitchFamily="2" charset="-78"/>
              </a:rPr>
              <a:t>Discent</a:t>
            </a:r>
            <a:endParaRPr lang="ru-RU" sz="6000" dirty="0">
              <a:solidFill>
                <a:srgbClr val="FF9900"/>
              </a:solidFill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  <a:cs typeface="Amiri" panose="00000500000000000000" pitchFamily="2" charset="-78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078" y="4126986"/>
            <a:ext cx="4008128" cy="2731014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3872" y="4079120"/>
            <a:ext cx="4008128" cy="2731014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1936" y="4126986"/>
            <a:ext cx="4008128" cy="273101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 rot="20964023">
            <a:off x="1585801" y="5570290"/>
            <a:ext cx="1714508" cy="830997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 w="762000"/>
          </a:sp3d>
        </p:spPr>
        <p:txBody>
          <a:bodyPr wrap="none" rtlCol="0">
            <a:spAutoFit/>
            <a:sp3d>
              <a:bevelT w="762000"/>
            </a:sp3d>
          </a:bodyPr>
          <a:lstStyle/>
          <a:p>
            <a:pPr algn="ctr"/>
            <a:r>
              <a:rPr lang="ru-RU" sz="2400" dirty="0" err="1">
                <a:solidFill>
                  <a:schemeClr val="accent1">
                    <a:lumMod val="50000"/>
                  </a:schemeClr>
                </a:solidFill>
                <a:cs typeface="Amiri" panose="00000500000000000000" pitchFamily="2" charset="-78"/>
              </a:rPr>
              <a:t>Ушверидзе</a:t>
            </a:r>
            <a:r>
              <a:rPr lang="ru-RU" sz="2400" dirty="0">
                <a:solidFill>
                  <a:schemeClr val="accent1">
                    <a:lumMod val="50000"/>
                  </a:schemeClr>
                </a:solidFill>
                <a:cs typeface="Amiri" panose="00000500000000000000" pitchFamily="2" charset="-78"/>
              </a:rPr>
              <a:t> </a:t>
            </a:r>
          </a:p>
          <a:p>
            <a:pPr algn="ctr"/>
            <a:r>
              <a:rPr lang="ru-RU" sz="2400" dirty="0">
                <a:solidFill>
                  <a:schemeClr val="accent1">
                    <a:lumMod val="50000"/>
                  </a:schemeClr>
                </a:solidFill>
                <a:cs typeface="Amiri" panose="00000500000000000000" pitchFamily="2" charset="-78"/>
              </a:rPr>
              <a:t>Александр</a:t>
            </a:r>
          </a:p>
        </p:txBody>
      </p:sp>
      <p:sp>
        <p:nvSpPr>
          <p:cNvPr id="11" name="TextBox 10"/>
          <p:cNvSpPr txBox="1"/>
          <p:nvPr/>
        </p:nvSpPr>
        <p:spPr>
          <a:xfrm rot="20964023">
            <a:off x="5592268" y="5526727"/>
            <a:ext cx="1569469" cy="830997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 w="762000"/>
          </a:sp3d>
        </p:spPr>
        <p:txBody>
          <a:bodyPr wrap="none" rtlCol="0">
            <a:spAutoFit/>
            <a:sp3d>
              <a:bevelT w="762000"/>
            </a:sp3d>
          </a:bodyPr>
          <a:lstStyle/>
          <a:p>
            <a:pPr algn="ctr"/>
            <a:r>
              <a:rPr lang="ru-RU" sz="2400" dirty="0">
                <a:solidFill>
                  <a:schemeClr val="accent1">
                    <a:lumMod val="50000"/>
                  </a:schemeClr>
                </a:solidFill>
                <a:cs typeface="Amiri" panose="00000500000000000000" pitchFamily="2" charset="-78"/>
              </a:rPr>
              <a:t>Харитонов</a:t>
            </a:r>
          </a:p>
          <a:p>
            <a:pPr algn="ctr"/>
            <a:r>
              <a:rPr lang="ru-RU" sz="2400" dirty="0">
                <a:solidFill>
                  <a:schemeClr val="accent1">
                    <a:lumMod val="50000"/>
                  </a:schemeClr>
                </a:solidFill>
                <a:cs typeface="Amiri" panose="00000500000000000000" pitchFamily="2" charset="-78"/>
              </a:rPr>
              <a:t>Максим</a:t>
            </a:r>
          </a:p>
        </p:txBody>
      </p:sp>
      <p:sp>
        <p:nvSpPr>
          <p:cNvPr id="12" name="TextBox 11"/>
          <p:cNvSpPr txBox="1"/>
          <p:nvPr/>
        </p:nvSpPr>
        <p:spPr>
          <a:xfrm rot="594514">
            <a:off x="9277813" y="5491704"/>
            <a:ext cx="1218603" cy="830997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 w="762000"/>
          </a:sp3d>
        </p:spPr>
        <p:txBody>
          <a:bodyPr wrap="none" rtlCol="0">
            <a:spAutoFit/>
            <a:sp3d>
              <a:bevelT w="762000"/>
            </a:sp3d>
          </a:bodyPr>
          <a:lstStyle/>
          <a:p>
            <a:pPr algn="ctr"/>
            <a:r>
              <a:rPr lang="ru-RU" sz="2400" dirty="0">
                <a:solidFill>
                  <a:schemeClr val="accent1">
                    <a:lumMod val="50000"/>
                  </a:schemeClr>
                </a:solidFill>
                <a:cs typeface="Amiri" panose="00000500000000000000" pitchFamily="2" charset="-78"/>
              </a:rPr>
              <a:t>Лесс </a:t>
            </a:r>
          </a:p>
          <a:p>
            <a:pPr algn="ctr"/>
            <a:r>
              <a:rPr lang="ru-RU" sz="2400" dirty="0">
                <a:solidFill>
                  <a:schemeClr val="accent1">
                    <a:lumMod val="50000"/>
                  </a:schemeClr>
                </a:solidFill>
                <a:cs typeface="Amiri" panose="00000500000000000000" pitchFamily="2" charset="-78"/>
              </a:rPr>
              <a:t>Михаил</a:t>
            </a:r>
          </a:p>
        </p:txBody>
      </p:sp>
    </p:spTree>
    <p:extLst>
      <p:ext uri="{BB962C8B-B14F-4D97-AF65-F5344CB8AC3E}">
        <p14:creationId xmlns:p14="http://schemas.microsoft.com/office/powerpoint/2010/main" val="2946354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130664"/>
            <a:ext cx="113538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ru-RU" sz="3600" b="1" dirty="0">
                <a:solidFill>
                  <a:srgbClr val="220D5F"/>
                </a:solidFill>
              </a:rPr>
              <a:t>Преобразование линии в многоугольник, описывающий берега</a:t>
            </a:r>
            <a:br>
              <a:rPr lang="ru-RU" dirty="0"/>
            </a:b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9600" y="1224000"/>
            <a:ext cx="5277600" cy="52776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625147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40600" y="236172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ru-RU" sz="3600" b="1" dirty="0">
                <a:solidFill>
                  <a:srgbClr val="220D5F"/>
                </a:solidFill>
              </a:rPr>
              <a:t>Выбор линий на которых будут располагаться препятствий</a:t>
            </a:r>
            <a:br>
              <a:rPr lang="ru-RU" dirty="0"/>
            </a:b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9600" y="1224000"/>
            <a:ext cx="5277600" cy="52776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527657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40600" y="247894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ru-RU" sz="3600" b="1" dirty="0">
                <a:solidFill>
                  <a:srgbClr val="220D5F"/>
                </a:solidFill>
              </a:rPr>
              <a:t>Генерация препятствий так, чтобы можно было проплыть</a:t>
            </a:r>
            <a:br>
              <a:rPr lang="ru-RU" b="1" dirty="0">
                <a:solidFill>
                  <a:srgbClr val="220D5F"/>
                </a:solidFill>
              </a:rPr>
            </a:br>
            <a:endParaRPr lang="ru-RU" b="1" dirty="0">
              <a:solidFill>
                <a:srgbClr val="220D5F"/>
              </a:solidFill>
            </a:endParaRP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9600" y="1224000"/>
            <a:ext cx="5277600" cy="52776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259046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172583"/>
          </a:xfrm>
          <a:scene3d>
            <a:camera prst="orthographicFront"/>
            <a:lightRig rig="threePt" dir="t"/>
          </a:scene3d>
          <a:sp3d>
            <a:bevelT w="762000"/>
          </a:sp3d>
        </p:spPr>
        <p:txBody>
          <a:bodyPr>
            <a:normAutofit/>
            <a:sp3d>
              <a:bevelT w="762000"/>
            </a:sp3d>
          </a:bodyPr>
          <a:lstStyle/>
          <a:p>
            <a:pPr algn="ctr"/>
            <a:r>
              <a:rPr lang="ru-RU" sz="6000" b="1" dirty="0">
                <a:solidFill>
                  <a:srgbClr val="220D5F"/>
                </a:solidFill>
                <a:cs typeface="Amiri" panose="00000500000000000000" pitchFamily="2" charset="-78"/>
              </a:rPr>
              <a:t>Как это выглядит? </a:t>
            </a:r>
          </a:p>
        </p:txBody>
      </p:sp>
      <p:pic>
        <p:nvPicPr>
          <p:cNvPr id="7" name="F79NkKOKeL (1)">
            <a:hlinkClick r:id="" action="ppaction://media"/>
            <a:extLst>
              <a:ext uri="{FF2B5EF4-FFF2-40B4-BE49-F238E27FC236}">
                <a16:creationId xmlns:a16="http://schemas.microsoft.com/office/drawing/2014/main" id="{BB6D4492-9345-4483-97E6-9BA549C5BA68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2897" end="1598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280621" y="1045614"/>
            <a:ext cx="7530353" cy="554882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008776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472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292" y="413466"/>
            <a:ext cx="10255415" cy="576867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890324"/>
            <a:ext cx="10515600" cy="1325563"/>
          </a:xfrm>
        </p:spPr>
        <p:txBody>
          <a:bodyPr>
            <a:noAutofit/>
            <a:scene3d>
              <a:camera prst="orthographicFront"/>
              <a:lightRig rig="threePt" dir="t"/>
            </a:scene3d>
            <a:sp3d>
              <a:bevelT w="762000"/>
            </a:sp3d>
          </a:bodyPr>
          <a:lstStyle/>
          <a:p>
            <a:pPr algn="ctr"/>
            <a:r>
              <a:rPr lang="ru-RU" sz="9600" dirty="0">
                <a:solidFill>
                  <a:srgbClr val="52321D"/>
                </a:solidFill>
                <a:cs typeface="Amiri" panose="00000500000000000000" pitchFamily="2" charset="-78"/>
              </a:rPr>
              <a:t>ТЗ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50" y="2922104"/>
            <a:ext cx="3612641" cy="3935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074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61937" y="1717675"/>
            <a:ext cx="11668125" cy="1325563"/>
          </a:xfrm>
        </p:spPr>
        <p:txBody>
          <a:bodyPr>
            <a:normAutofit fontScale="90000"/>
            <a:scene3d>
              <a:camera prst="orthographicFront"/>
              <a:lightRig rig="threePt" dir="t"/>
            </a:scene3d>
            <a:sp3d>
              <a:bevelT w="762000"/>
            </a:sp3d>
          </a:bodyPr>
          <a:lstStyle/>
          <a:p>
            <a:pPr algn="ctr"/>
            <a:r>
              <a:rPr lang="ru-RU" spc="-1" dirty="0">
                <a:solidFill>
                  <a:srgbClr val="FF9900"/>
                </a:solidFill>
                <a:latin typeface="DejaVu Sans"/>
              </a:rPr>
              <a:t>	  </a:t>
            </a:r>
            <a:r>
              <a:rPr lang="ru-RU" sz="6700" spc="-1" dirty="0">
                <a:solidFill>
                  <a:srgbClr val="220D5F"/>
                </a:solidFill>
                <a:latin typeface="DejaVu Sans"/>
                <a:cs typeface="Amiri" panose="00000500000000000000" pitchFamily="2" charset="-78"/>
              </a:rPr>
              <a:t>Игра «Спуск по реке» - </a:t>
            </a:r>
            <a:r>
              <a:rPr lang="ru-RU" sz="3600" spc="-1" dirty="0">
                <a:solidFill>
                  <a:srgbClr val="220D5F"/>
                </a:solidFill>
                <a:latin typeface="DejaVu Sans"/>
                <a:cs typeface="Amiri" panose="00000500000000000000" pitchFamily="2" charset="-78"/>
              </a:rPr>
              <a:t>аркада с видом сверху</a:t>
            </a:r>
            <a:r>
              <a:rPr lang="ru-RU" sz="4000" spc="-1" dirty="0">
                <a:solidFill>
                  <a:srgbClr val="220D5F"/>
                </a:solidFill>
                <a:latin typeface="DejaVu Sans"/>
                <a:cs typeface="Amiri" panose="00000500000000000000" pitchFamily="2" charset="-78"/>
              </a:rPr>
              <a:t>, способная бросить вызов человеку.</a:t>
            </a:r>
            <a:br>
              <a:rPr lang="ru-RU" spc="-1" dirty="0">
                <a:solidFill>
                  <a:schemeClr val="accent1">
                    <a:lumMod val="50000"/>
                  </a:schemeClr>
                </a:solidFill>
                <a:latin typeface="DejaVu Sans"/>
              </a:rPr>
            </a:br>
            <a:br>
              <a:rPr lang="ru-RU" spc="-1" dirty="0">
                <a:solidFill>
                  <a:srgbClr val="333333"/>
                </a:solidFill>
                <a:latin typeface="DejaVu Sans"/>
              </a:rPr>
            </a:br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1164124" y="3582940"/>
            <a:ext cx="10515600" cy="4351338"/>
          </a:xfrm>
        </p:spPr>
        <p:txBody>
          <a:bodyPr>
            <a:scene3d>
              <a:camera prst="orthographicFront"/>
              <a:lightRig rig="threePt" dir="t"/>
            </a:scene3d>
            <a:sp3d>
              <a:bevelT w="762000"/>
            </a:sp3d>
          </a:bodyPr>
          <a:lstStyle/>
          <a:p>
            <a:pPr marL="108000" indent="0">
              <a:spcAft>
                <a:spcPts val="1060"/>
              </a:spcAft>
              <a:buClr>
                <a:srgbClr val="666666"/>
              </a:buClr>
              <a:buSzPct val="45000"/>
              <a:buNone/>
            </a:pPr>
            <a:r>
              <a:rPr lang="ru-RU" spc="-1" dirty="0">
                <a:solidFill>
                  <a:srgbClr val="220D5F"/>
                </a:solidFill>
                <a:latin typeface="DejaVu Sans"/>
                <a:cs typeface="Amiri" panose="00000500000000000000" pitchFamily="2" charset="-78"/>
              </a:rPr>
              <a:t>Сама игра реализуется инструментами </a:t>
            </a:r>
            <a:r>
              <a:rPr lang="ru-RU" spc="-1" dirty="0" err="1">
                <a:solidFill>
                  <a:srgbClr val="220D5F"/>
                </a:solidFill>
                <a:latin typeface="DejaVu Sans"/>
                <a:cs typeface="Amiri" panose="00000500000000000000" pitchFamily="2" charset="-78"/>
              </a:rPr>
              <a:t>pygame</a:t>
            </a:r>
            <a:r>
              <a:rPr lang="ru-RU" spc="-1" dirty="0">
                <a:solidFill>
                  <a:srgbClr val="220D5F"/>
                </a:solidFill>
                <a:latin typeface="DejaVu Sans"/>
                <a:cs typeface="Amiri" panose="00000500000000000000" pitchFamily="2" charset="-78"/>
              </a:rPr>
              <a:t>.</a:t>
            </a:r>
          </a:p>
          <a:p>
            <a:pPr marL="108000" indent="0">
              <a:spcAft>
                <a:spcPts val="1060"/>
              </a:spcAft>
              <a:buClr>
                <a:srgbClr val="666666"/>
              </a:buClr>
              <a:buSzPct val="45000"/>
              <a:buNone/>
            </a:pPr>
            <a:r>
              <a:rPr lang="ru-RU" spc="-1" dirty="0">
                <a:solidFill>
                  <a:srgbClr val="220D5F"/>
                </a:solidFill>
                <a:latin typeface="DejaVu Sans"/>
                <a:cs typeface="Amiri" panose="00000500000000000000" pitchFamily="2" charset="-78"/>
              </a:rPr>
              <a:t>Особенностью является случайное создание игрового поля и также сложность.</a:t>
            </a:r>
          </a:p>
        </p:txBody>
      </p:sp>
    </p:spTree>
    <p:extLst>
      <p:ext uri="{BB962C8B-B14F-4D97-AF65-F5344CB8AC3E}">
        <p14:creationId xmlns:p14="http://schemas.microsoft.com/office/powerpoint/2010/main" val="879180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74957"/>
            <a:ext cx="10515600" cy="1325563"/>
          </a:xfrm>
        </p:spPr>
        <p:txBody>
          <a:bodyPr>
            <a:scene3d>
              <a:camera prst="orthographicFront"/>
              <a:lightRig rig="threePt" dir="t"/>
            </a:scene3d>
            <a:sp3d>
              <a:bevelT w="762000"/>
            </a:sp3d>
          </a:bodyPr>
          <a:lstStyle/>
          <a:p>
            <a:pPr algn="ctr"/>
            <a:r>
              <a:rPr lang="ru-RU" spc="-1" dirty="0">
                <a:solidFill>
                  <a:srgbClr val="220D5F"/>
                </a:solidFill>
                <a:latin typeface="DejaVu Sans"/>
                <a:cs typeface="Amiri" panose="00000500000000000000" pitchFamily="2" charset="-78"/>
              </a:rPr>
              <a:t>Задания для разработчиков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814867"/>
            <a:ext cx="10515600" cy="4351338"/>
          </a:xfrm>
        </p:spPr>
        <p:txBody>
          <a:bodyPr>
            <a:normAutofit fontScale="92500" lnSpcReduction="10000"/>
            <a:scene3d>
              <a:camera prst="orthographicFront"/>
              <a:lightRig rig="threePt" dir="t"/>
            </a:scene3d>
            <a:sp3d>
              <a:bevelT w="762000"/>
            </a:sp3d>
          </a:bodyPr>
          <a:lstStyle/>
          <a:p>
            <a:pPr marL="565200" indent="-457200">
              <a:spcAft>
                <a:spcPts val="1060"/>
              </a:spcAft>
              <a:buClr>
                <a:srgbClr val="666666"/>
              </a:buClr>
              <a:buSzPct val="45000"/>
              <a:buFont typeface="Wingdings" panose="05000000000000000000" pitchFamily="2" charset="2"/>
              <a:buChar char="q"/>
            </a:pPr>
            <a:r>
              <a:rPr lang="ru-RU" spc="-1" dirty="0">
                <a:solidFill>
                  <a:srgbClr val="220D5F"/>
                </a:solidFill>
                <a:effectLst>
                  <a:glow rad="368300">
                    <a:srgbClr val="FF9900">
                      <a:alpha val="0"/>
                    </a:srgbClr>
                  </a:glow>
                </a:effectLst>
                <a:latin typeface="DejaVu Sans"/>
                <a:cs typeface="Amiri" panose="00000500000000000000" pitchFamily="2" charset="-78"/>
              </a:rPr>
              <a:t>Сделать управление.</a:t>
            </a:r>
          </a:p>
          <a:p>
            <a:pPr marL="540000" lvl="1" indent="0">
              <a:spcAft>
                <a:spcPts val="850"/>
              </a:spcAft>
              <a:buClr>
                <a:srgbClr val="666666"/>
              </a:buClr>
              <a:buSzPct val="75000"/>
              <a:buNone/>
            </a:pPr>
            <a:r>
              <a:rPr lang="ru-RU" sz="2800" spc="-1" dirty="0">
                <a:solidFill>
                  <a:srgbClr val="220D5F"/>
                </a:solidFill>
                <a:effectLst>
                  <a:glow rad="368300">
                    <a:srgbClr val="FF9900">
                      <a:alpha val="0"/>
                    </a:srgbClr>
                  </a:glow>
                </a:effectLst>
                <a:latin typeface="DejaVu Sans"/>
                <a:cs typeface="Amiri" panose="00000500000000000000" pitchFamily="2" charset="-78"/>
              </a:rPr>
              <a:t>	Лодка должна крутится вокруг своей оси с помощью стрелок, а так же двигаться относительно других объектов</a:t>
            </a:r>
          </a:p>
          <a:p>
            <a:pPr marL="565200" indent="-457200">
              <a:spcAft>
                <a:spcPts val="1060"/>
              </a:spcAft>
              <a:buClr>
                <a:srgbClr val="666666"/>
              </a:buClr>
              <a:buSzPct val="45000"/>
              <a:buFont typeface="Wingdings" panose="05000000000000000000" pitchFamily="2" charset="2"/>
              <a:buChar char="q"/>
            </a:pPr>
            <a:r>
              <a:rPr lang="ru-RU" spc="-1" dirty="0">
                <a:solidFill>
                  <a:srgbClr val="220D5F"/>
                </a:solidFill>
                <a:effectLst>
                  <a:glow rad="368300">
                    <a:srgbClr val="FF9900">
                      <a:alpha val="0"/>
                    </a:srgbClr>
                  </a:glow>
                </a:effectLst>
                <a:latin typeface="DejaVu Sans"/>
                <a:cs typeface="Amiri" panose="00000500000000000000" pitchFamily="2" charset="-78"/>
              </a:rPr>
              <a:t>Генерация реки</a:t>
            </a:r>
          </a:p>
          <a:p>
            <a:pPr marL="540000" lvl="1" indent="0">
              <a:spcAft>
                <a:spcPts val="850"/>
              </a:spcAft>
              <a:buClr>
                <a:srgbClr val="666666"/>
              </a:buClr>
              <a:buSzPct val="75000"/>
              <a:buNone/>
            </a:pPr>
            <a:r>
              <a:rPr lang="ru-RU" sz="2800" spc="-1" dirty="0">
                <a:solidFill>
                  <a:srgbClr val="220D5F"/>
                </a:solidFill>
                <a:effectLst>
                  <a:glow rad="368300">
                    <a:srgbClr val="FF9900">
                      <a:alpha val="0"/>
                    </a:srgbClr>
                  </a:glow>
                </a:effectLst>
                <a:latin typeface="DejaVu Sans"/>
                <a:cs typeface="Amiri" panose="00000500000000000000" pitchFamily="2" charset="-78"/>
              </a:rPr>
              <a:t>	Автоматическое создание уровней</a:t>
            </a:r>
          </a:p>
          <a:p>
            <a:pPr marL="565200" indent="-457200">
              <a:spcAft>
                <a:spcPts val="1060"/>
              </a:spcAft>
              <a:buClr>
                <a:srgbClr val="666666"/>
              </a:buClr>
              <a:buSzPct val="45000"/>
              <a:buFont typeface="Wingdings" panose="05000000000000000000" pitchFamily="2" charset="2"/>
              <a:buChar char="q"/>
            </a:pPr>
            <a:r>
              <a:rPr lang="ru-RU" spc="-1" dirty="0">
                <a:solidFill>
                  <a:srgbClr val="220D5F"/>
                </a:solidFill>
                <a:effectLst>
                  <a:glow rad="368300">
                    <a:srgbClr val="FF9900">
                      <a:alpha val="0"/>
                    </a:srgbClr>
                  </a:glow>
                </a:effectLst>
                <a:latin typeface="DejaVu Sans"/>
                <a:cs typeface="Amiri" panose="00000500000000000000" pitchFamily="2" charset="-78"/>
              </a:rPr>
              <a:t>Дизайн и меню</a:t>
            </a:r>
          </a:p>
          <a:p>
            <a:pPr marL="540000" lvl="1" indent="0">
              <a:spcAft>
                <a:spcPts val="850"/>
              </a:spcAft>
              <a:buClr>
                <a:srgbClr val="666666"/>
              </a:buClr>
              <a:buSzPct val="75000"/>
              <a:buNone/>
            </a:pPr>
            <a:r>
              <a:rPr lang="ru-RU" sz="2800" spc="-1" dirty="0">
                <a:solidFill>
                  <a:srgbClr val="220D5F"/>
                </a:solidFill>
                <a:effectLst>
                  <a:glow rad="368300">
                    <a:srgbClr val="FF9900">
                      <a:alpha val="0"/>
                    </a:srgbClr>
                  </a:glow>
                </a:effectLst>
                <a:latin typeface="DejaVu Sans"/>
                <a:cs typeface="Amiri" panose="00000500000000000000" pitchFamily="2" charset="-78"/>
              </a:rPr>
              <a:t>	Модельки и текстуры спрайтов</a:t>
            </a:r>
          </a:p>
          <a:p>
            <a:pPr marL="540000" lvl="1" indent="0">
              <a:spcAft>
                <a:spcPts val="850"/>
              </a:spcAft>
              <a:buClr>
                <a:srgbClr val="666666"/>
              </a:buClr>
              <a:buSzPct val="75000"/>
              <a:buNone/>
            </a:pPr>
            <a:r>
              <a:rPr lang="ru-RU" sz="2800" spc="-1" dirty="0">
                <a:solidFill>
                  <a:srgbClr val="220D5F"/>
                </a:solidFill>
                <a:effectLst>
                  <a:glow rad="368300">
                    <a:srgbClr val="FF9900">
                      <a:alpha val="0"/>
                    </a:srgbClr>
                  </a:glow>
                </a:effectLst>
                <a:latin typeface="DejaVu Sans"/>
                <a:cs typeface="Amiri" panose="00000500000000000000" pitchFamily="2" charset="-78"/>
              </a:rPr>
              <a:t>	Список уровней и меню паузы</a:t>
            </a:r>
          </a:p>
          <a:p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5909" y="4478003"/>
            <a:ext cx="3557550" cy="2138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791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scene3d>
            <a:camera prst="orthographicFront"/>
            <a:lightRig rig="threePt" dir="t"/>
          </a:scene3d>
          <a:sp3d>
            <a:bevelT w="762000"/>
          </a:sp3d>
        </p:spPr>
        <p:txBody>
          <a:bodyPr/>
          <a:lstStyle/>
          <a:p>
            <a:r>
              <a:rPr lang="ru-RU" b="1" dirty="0">
                <a:solidFill>
                  <a:srgbClr val="220D5F"/>
                </a:solidFill>
              </a:rPr>
              <a:t>Управление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315616"/>
            <a:ext cx="10515600" cy="4861347"/>
          </a:xfrm>
        </p:spPr>
        <p:txBody>
          <a:bodyPr/>
          <a:lstStyle/>
          <a:p>
            <a:pPr algn="just"/>
            <a:r>
              <a:rPr lang="ru-RU" dirty="0">
                <a:solidFill>
                  <a:srgbClr val="220D5F"/>
                </a:solidFill>
              </a:rPr>
              <a:t>Лодка имеет постоянную скорость по заданному направлению – пользователь может стрелками задавать направление лодки.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98178D1-6487-4925-9E91-2A912D1728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9672414">
            <a:off x="4985196" y="2698123"/>
            <a:ext cx="2178066" cy="3877617"/>
          </a:xfrm>
          <a:prstGeom prst="rect">
            <a:avLst/>
          </a:prstGeom>
        </p:spPr>
      </p:pic>
      <p:sp>
        <p:nvSpPr>
          <p:cNvPr id="8" name="AutoShape 12">
            <a:extLst>
              <a:ext uri="{FF2B5EF4-FFF2-40B4-BE49-F238E27FC236}">
                <a16:creationId xmlns:a16="http://schemas.microsoft.com/office/drawing/2014/main" id="{F535F505-BD4B-4117-AE2B-69CD1539F32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048" name="Picture 24">
            <a:extLst>
              <a:ext uri="{FF2B5EF4-FFF2-40B4-BE49-F238E27FC236}">
                <a16:creationId xmlns:a16="http://schemas.microsoft.com/office/drawing/2014/main" id="{2E27B501-BB00-433D-A2C0-AFB337C5D7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877" y="4767942"/>
            <a:ext cx="950680" cy="986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4">
            <a:extLst>
              <a:ext uri="{FF2B5EF4-FFF2-40B4-BE49-F238E27FC236}">
                <a16:creationId xmlns:a16="http://schemas.microsoft.com/office/drawing/2014/main" id="{F3358BDE-C335-44C0-A711-8DE292F74A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8192443" y="4767941"/>
            <a:ext cx="950680" cy="986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>
            <a:extLst>
              <a:ext uri="{FF2B5EF4-FFF2-40B4-BE49-F238E27FC236}">
                <a16:creationId xmlns:a16="http://schemas.microsoft.com/office/drawing/2014/main" id="{EA17E764-1C75-4EF1-B0E6-67D84FFD64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496900" flipV="1">
            <a:off x="2379972" y="3175148"/>
            <a:ext cx="1882001" cy="1441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30">
            <a:extLst>
              <a:ext uri="{FF2B5EF4-FFF2-40B4-BE49-F238E27FC236}">
                <a16:creationId xmlns:a16="http://schemas.microsoft.com/office/drawing/2014/main" id="{ADA11E1E-8C01-404F-B04E-41A37361F4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695061" flipH="1" flipV="1">
            <a:off x="8054428" y="3208425"/>
            <a:ext cx="1594319" cy="1367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553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26C39C9-47BD-43CC-98BB-A6F3E4FDF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979713"/>
          </a:xfrm>
        </p:spPr>
        <p:txBody>
          <a:bodyPr/>
          <a:lstStyle/>
          <a:p>
            <a:r>
              <a:rPr lang="ru-RU" b="1" dirty="0">
                <a:solidFill>
                  <a:srgbClr val="220D5F"/>
                </a:solidFill>
              </a:rPr>
              <a:t>Задача игрока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99D5ED1-B54C-4A90-81CE-BEC490CF35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27788"/>
            <a:ext cx="10515600" cy="5449175"/>
          </a:xfrm>
        </p:spPr>
        <p:txBody>
          <a:bodyPr/>
          <a:lstStyle/>
          <a:p>
            <a:r>
              <a:rPr lang="ru-RU" dirty="0">
                <a:solidFill>
                  <a:srgbClr val="220D5F"/>
                </a:solidFill>
              </a:rPr>
              <a:t>Пользователю требуется достигнуть финишной линии за максимально короткое время. При этом нужно следить за берегами и препятствиями, чтобы вовремя от них увернуться.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34196FC-4AEA-4819-96C8-28C1F6B29A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3281949">
            <a:off x="4717211" y="3410120"/>
            <a:ext cx="1927957" cy="343234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822B650-56A3-4EA3-AE63-80D7EFFA8D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422416">
            <a:off x="4428206" y="3104582"/>
            <a:ext cx="1193862" cy="1193862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55074E2-7386-4401-A399-F8E6239C34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502345">
            <a:off x="8615143" y="3461886"/>
            <a:ext cx="1193862" cy="1193862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1B502F81-5E73-4445-965D-0F48A4BC2D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804423">
            <a:off x="2284968" y="4196149"/>
            <a:ext cx="749160" cy="749160"/>
          </a:xfrm>
          <a:prstGeom prst="rect">
            <a:avLst/>
          </a:prstGeom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CDAE4B6B-9178-488C-BB94-685E8678EF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96120"/>
            <a:ext cx="12192000" cy="968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9590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>
                <a:solidFill>
                  <a:srgbClr val="220D5F"/>
                </a:solidFill>
              </a:rPr>
              <a:t>Генерация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>
                <a:solidFill>
                  <a:srgbClr val="220D5F"/>
                </a:solidFill>
              </a:rPr>
              <a:t>Генерация реки состоит из 5-ти этапов:</a:t>
            </a:r>
          </a:p>
          <a:p>
            <a:pPr marL="0" indent="0">
              <a:buNone/>
            </a:pPr>
            <a:r>
              <a:rPr lang="ru-RU" dirty="0">
                <a:solidFill>
                  <a:srgbClr val="220D5F"/>
                </a:solidFill>
              </a:rPr>
              <a:t>	1)  Генерация диаграммы Вороного</a:t>
            </a:r>
          </a:p>
          <a:p>
            <a:pPr marL="0" indent="0">
              <a:buNone/>
            </a:pPr>
            <a:r>
              <a:rPr lang="ru-RU" dirty="0">
                <a:solidFill>
                  <a:srgbClr val="220D5F"/>
                </a:solidFill>
              </a:rPr>
              <a:t>	2) Поиск кратчайшего пути между верхней и нижней гранью</a:t>
            </a:r>
          </a:p>
          <a:p>
            <a:pPr marL="0" indent="0">
              <a:buNone/>
            </a:pPr>
            <a:r>
              <a:rPr lang="ru-RU" dirty="0">
                <a:solidFill>
                  <a:srgbClr val="220D5F"/>
                </a:solidFill>
              </a:rPr>
              <a:t>	3) Преобразование линии в многоугольник, описывающий 		берега</a:t>
            </a:r>
          </a:p>
          <a:p>
            <a:pPr marL="0" indent="0">
              <a:buNone/>
            </a:pPr>
            <a:r>
              <a:rPr lang="ru-RU" dirty="0">
                <a:solidFill>
                  <a:srgbClr val="220D5F"/>
                </a:solidFill>
              </a:rPr>
              <a:t>	4) Выбор линий на которых будут располагаться препятствий</a:t>
            </a:r>
          </a:p>
          <a:p>
            <a:pPr marL="0" indent="0">
              <a:buNone/>
            </a:pPr>
            <a:r>
              <a:rPr lang="ru-RU" dirty="0">
                <a:solidFill>
                  <a:srgbClr val="220D5F"/>
                </a:solidFill>
              </a:rPr>
              <a:t>	5) Генерация препятствий так, чтобы можно было проплыть</a:t>
            </a:r>
          </a:p>
        </p:txBody>
      </p:sp>
    </p:spTree>
    <p:extLst>
      <p:ext uri="{BB962C8B-B14F-4D97-AF65-F5344CB8AC3E}">
        <p14:creationId xmlns:p14="http://schemas.microsoft.com/office/powerpoint/2010/main" val="3379478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207332"/>
            <a:ext cx="10515600" cy="1325563"/>
          </a:xfrm>
        </p:spPr>
        <p:txBody>
          <a:bodyPr/>
          <a:lstStyle/>
          <a:p>
            <a:pPr algn="ctr"/>
            <a:r>
              <a:rPr lang="ru-RU" sz="3200" b="1" dirty="0">
                <a:solidFill>
                  <a:srgbClr val="220D5F"/>
                </a:solidFill>
              </a:rPr>
              <a:t>Генерация диаграммы Вороного</a:t>
            </a:r>
            <a:br>
              <a:rPr lang="ru-RU" dirty="0"/>
            </a:b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7956" y="1224661"/>
            <a:ext cx="5276088" cy="527608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75343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40599" y="-6639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3200" b="1" dirty="0">
                <a:solidFill>
                  <a:srgbClr val="220D5F"/>
                </a:solidFill>
              </a:rPr>
              <a:t>Поиск кратчайшего пути между верхней и нижней гранью</a:t>
            </a: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9599" y="1223999"/>
            <a:ext cx="5277600" cy="52776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415056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515</TotalTime>
  <Words>232</Words>
  <Application>Microsoft Office PowerPoint</Application>
  <PresentationFormat>Широкоэкранный</PresentationFormat>
  <Paragraphs>37</Paragraphs>
  <Slides>13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20" baseType="lpstr">
      <vt:lpstr>Amiri</vt:lpstr>
      <vt:lpstr>Arial</vt:lpstr>
      <vt:lpstr>Calibri</vt:lpstr>
      <vt:lpstr>Calibri Light</vt:lpstr>
      <vt:lpstr>DejaVu Sans</vt:lpstr>
      <vt:lpstr>Wingdings</vt:lpstr>
      <vt:lpstr>Тема Office</vt:lpstr>
      <vt:lpstr>Презентация PowerPoint</vt:lpstr>
      <vt:lpstr>ТЗ</vt:lpstr>
      <vt:lpstr>   Игра «Спуск по реке» - аркада с видом сверху, способная бросить вызов человеку.  </vt:lpstr>
      <vt:lpstr>Задания для разработчиков</vt:lpstr>
      <vt:lpstr>Управление</vt:lpstr>
      <vt:lpstr>Задача игрока</vt:lpstr>
      <vt:lpstr>Генерация</vt:lpstr>
      <vt:lpstr>Генерация диаграммы Вороного </vt:lpstr>
      <vt:lpstr>Поиск кратчайшего пути между верхней и нижней гранью</vt:lpstr>
      <vt:lpstr>Преобразование линии в многоугольник, описывающий берега </vt:lpstr>
      <vt:lpstr>Выбор линий на которых будут располагаться препятствий </vt:lpstr>
      <vt:lpstr>Генерация препятствий так, чтобы можно было проплыть </vt:lpstr>
      <vt:lpstr>Как это выглядит?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Лесс Михаил</dc:creator>
  <cp:lastModifiedBy>Александр Ушверидзе</cp:lastModifiedBy>
  <cp:revision>18</cp:revision>
  <dcterms:created xsi:type="dcterms:W3CDTF">2021-12-15T05:16:12Z</dcterms:created>
  <dcterms:modified xsi:type="dcterms:W3CDTF">2022-01-17T13:52:29Z</dcterms:modified>
</cp:coreProperties>
</file>